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62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51" r:id="rId52"/>
    <p:sldId id="352" r:id="rId53"/>
    <p:sldId id="353" r:id="rId54"/>
    <p:sldId id="354" r:id="rId55"/>
    <p:sldId id="307" r:id="rId56"/>
    <p:sldId id="308" r:id="rId57"/>
    <p:sldId id="309" r:id="rId58"/>
    <p:sldId id="30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6" r:id="rId84"/>
    <p:sldId id="337" r:id="rId85"/>
    <p:sldId id="335" r:id="rId86"/>
    <p:sldId id="338" r:id="rId87"/>
    <p:sldId id="339" r:id="rId88"/>
    <p:sldId id="340" r:id="rId89"/>
    <p:sldId id="355" r:id="rId90"/>
    <p:sldId id="356" r:id="rId91"/>
    <p:sldId id="357" r:id="rId92"/>
    <p:sldId id="358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63" r:id="rId104"/>
    <p:sldId id="359" r:id="rId105"/>
    <p:sldId id="360" r:id="rId106"/>
    <p:sldId id="361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206C5-6AE9-4A90-B4E1-3338F5F094B7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5F279-D1A7-479E-A752-1ACD75993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7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F4185-9993-4E69-8238-783CFB3974A1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49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6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7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4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0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2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040A0-98A4-497C-8779-4BBF12CDF92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BB798-7506-4288-84FF-4C33BE84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2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4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4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DLD Lecture 2</a:t>
            </a:r>
            <a:br>
              <a:rPr lang="en-US" dirty="0" smtClean="0"/>
            </a:br>
            <a:r>
              <a:rPr lang="en-US" dirty="0" smtClean="0"/>
              <a:t>Number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Engr. M </a:t>
            </a:r>
            <a:r>
              <a:rPr lang="en-US" dirty="0" err="1" smtClean="0"/>
              <a:t>Kariz</a:t>
            </a:r>
            <a:r>
              <a:rPr lang="en-US" dirty="0" smtClean="0"/>
              <a:t> Kamal</a:t>
            </a:r>
            <a:br>
              <a:rPr lang="en-US" dirty="0" smtClean="0"/>
            </a:br>
            <a:r>
              <a:rPr lang="en-US" dirty="0" smtClean="0"/>
              <a:t>E</a:t>
            </a:r>
            <a:r>
              <a:rPr lang="en-US" dirty="0"/>
              <a:t>: </a:t>
            </a:r>
            <a:r>
              <a:rPr lang="en-US" dirty="0" err="1" smtClean="0">
                <a:latin typeface="Bell MT" panose="02020503060305020303" pitchFamily="18" charset="0"/>
              </a:rPr>
              <a:t>kariz</a:t>
            </a:r>
            <a:r>
              <a:rPr lang="en-US" dirty="0" smtClean="0">
                <a:latin typeface="Bell MT" panose="02020503060305020303" pitchFamily="18" charset="0"/>
              </a:rPr>
              <a:t>&lt;dot&gt;</a:t>
            </a:r>
            <a:r>
              <a:rPr lang="en-US" dirty="0" err="1" smtClean="0">
                <a:latin typeface="Bell MT" panose="02020503060305020303" pitchFamily="18" charset="0"/>
              </a:rPr>
              <a:t>kamal@nu</a:t>
            </a:r>
            <a:r>
              <a:rPr lang="en-US" dirty="0" smtClean="0">
                <a:latin typeface="Bell MT" panose="02020503060305020303" pitchFamily="18" charset="0"/>
              </a:rPr>
              <a:t>&lt;dot&gt;</a:t>
            </a:r>
            <a:r>
              <a:rPr lang="en-US" dirty="0" err="1" smtClean="0">
                <a:latin typeface="Bell MT" panose="02020503060305020303" pitchFamily="18" charset="0"/>
              </a:rPr>
              <a:t>edu</a:t>
            </a:r>
            <a:r>
              <a:rPr lang="en-US" dirty="0">
                <a:latin typeface="Bell MT" panose="02020503060305020303" pitchFamily="18" charset="0"/>
              </a:rPr>
              <a:t>&lt;dot&gt;</a:t>
            </a:r>
            <a:r>
              <a:rPr lang="en-US" dirty="0" err="1" smtClean="0">
                <a:latin typeface="Bell MT" panose="02020503060305020303" pitchFamily="18" charset="0"/>
              </a:rPr>
              <a:t>pk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40" y="377189"/>
            <a:ext cx="7583545" cy="47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81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28600"/>
            <a:ext cx="5181600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4000" b="1">
                <a:solidFill>
                  <a:srgbClr val="4D4D4D"/>
                </a:solidFill>
              </a:rPr>
              <a:t>THE  GRAY  CODE</a:t>
            </a:r>
            <a:endParaRPr lang="en-US" altLang="en-US" sz="4000" b="1">
              <a:solidFill>
                <a:srgbClr val="0000CC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4724400" cy="5715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20000"/>
              </a:lnSpc>
              <a:buClr>
                <a:srgbClr val="0000CC"/>
              </a:buClr>
            </a:pPr>
            <a:r>
              <a:rPr lang="en-US" altLang="en-US" sz="2400" b="1">
                <a:solidFill>
                  <a:srgbClr val="008000"/>
                </a:solidFill>
              </a:rPr>
              <a:t>The </a:t>
            </a:r>
            <a:r>
              <a:rPr lang="en-US" altLang="en-US" sz="2400" b="1">
                <a:solidFill>
                  <a:srgbClr val="4D4D4D"/>
                </a:solidFill>
              </a:rPr>
              <a:t>Gray code’s</a:t>
            </a:r>
            <a:r>
              <a:rPr lang="en-US" altLang="en-US" sz="2400" b="1">
                <a:solidFill>
                  <a:srgbClr val="008000"/>
                </a:solidFill>
              </a:rPr>
              <a:t> most important characteristic is that  only one digit changes as you increment or decrement the count.</a:t>
            </a:r>
          </a:p>
          <a:p>
            <a:pPr>
              <a:lnSpc>
                <a:spcPct val="120000"/>
              </a:lnSpc>
              <a:buClr>
                <a:srgbClr val="0000CC"/>
              </a:buClr>
            </a:pPr>
            <a:r>
              <a:rPr lang="en-US" altLang="en-US" sz="2400" b="1">
                <a:solidFill>
                  <a:srgbClr val="008000"/>
                </a:solidFill>
              </a:rPr>
              <a:t>The </a:t>
            </a:r>
            <a:r>
              <a:rPr lang="en-US" altLang="en-US" sz="2400" b="1">
                <a:solidFill>
                  <a:srgbClr val="4D4D4D"/>
                </a:solidFill>
              </a:rPr>
              <a:t>Gray code</a:t>
            </a:r>
            <a:r>
              <a:rPr lang="en-US" altLang="en-US" sz="2400" b="1">
                <a:solidFill>
                  <a:srgbClr val="008000"/>
                </a:solidFill>
              </a:rPr>
              <a:t> is commonly associated with input/output devices such as an optical encoder of a shaft’s angular position.</a:t>
            </a:r>
          </a:p>
          <a:p>
            <a:pPr>
              <a:lnSpc>
                <a:spcPct val="120000"/>
              </a:lnSpc>
              <a:buClr>
                <a:srgbClr val="0000CC"/>
              </a:buClr>
            </a:pPr>
            <a:r>
              <a:rPr lang="en-US" altLang="en-US" sz="2400" b="1">
                <a:solidFill>
                  <a:srgbClr val="008000"/>
                </a:solidFill>
              </a:rPr>
              <a:t>The </a:t>
            </a:r>
            <a:r>
              <a:rPr lang="en-US" altLang="en-US" sz="2400" b="1">
                <a:solidFill>
                  <a:srgbClr val="4D4D4D"/>
                </a:solidFill>
              </a:rPr>
              <a:t>Gray code</a:t>
            </a:r>
            <a:r>
              <a:rPr lang="en-US" altLang="en-US" sz="2400" b="1">
                <a:solidFill>
                  <a:srgbClr val="008000"/>
                </a:solidFill>
              </a:rPr>
              <a:t> is NOT a BCD code.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315200" y="1143000"/>
            <a:ext cx="29908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0000CC"/>
                </a:solidFill>
              </a:rPr>
              <a:t>Decimal      </a:t>
            </a:r>
            <a:r>
              <a:rPr lang="en-US" altLang="en-US" sz="2000" b="1">
                <a:solidFill>
                  <a:srgbClr val="4D4D4D"/>
                </a:solidFill>
              </a:rPr>
              <a:t>Gray code</a:t>
            </a:r>
            <a:endParaRPr lang="en-US" altLang="en-US" sz="2000" b="1">
              <a:solidFill>
                <a:srgbClr val="0000CC"/>
              </a:solidFill>
            </a:endParaRPr>
          </a:p>
          <a:p>
            <a:endParaRPr lang="en-US" altLang="en-US" sz="900" b="1">
              <a:solidFill>
                <a:srgbClr val="0000CC"/>
              </a:solidFill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en-US" altLang="en-US" sz="2000" b="1">
                <a:solidFill>
                  <a:srgbClr val="CC0000"/>
                </a:solidFill>
              </a:rPr>
              <a:t>0 </a:t>
            </a:r>
            <a:r>
              <a:rPr lang="en-US" altLang="en-US" sz="2000" b="1">
                <a:solidFill>
                  <a:srgbClr val="008000"/>
                </a:solidFill>
              </a:rPr>
              <a:t>                </a:t>
            </a:r>
            <a:r>
              <a:rPr lang="en-US" altLang="en-US" sz="2000" b="1">
                <a:solidFill>
                  <a:srgbClr val="CC0000"/>
                </a:solidFill>
              </a:rPr>
              <a:t>00000</a:t>
            </a:r>
            <a:endParaRPr lang="en-US" altLang="en-US" sz="2000" b="1">
              <a:solidFill>
                <a:srgbClr val="008000"/>
              </a:solidFill>
            </a:endParaRPr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CC0000"/>
                </a:solidFill>
              </a:rPr>
              <a:t>  1 </a:t>
            </a:r>
            <a:r>
              <a:rPr lang="en-US" altLang="en-US" sz="2000" b="1">
                <a:solidFill>
                  <a:srgbClr val="008000"/>
                </a:solidFill>
              </a:rPr>
              <a:t>                </a:t>
            </a:r>
            <a:r>
              <a:rPr lang="en-US" altLang="en-US" sz="2000" b="1">
                <a:solidFill>
                  <a:srgbClr val="CC0000"/>
                </a:solidFill>
              </a:rPr>
              <a:t>0000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008000"/>
                </a:solidFill>
              </a:rPr>
              <a:t>  </a:t>
            </a:r>
            <a:r>
              <a:rPr lang="en-US" altLang="en-US" sz="2000" b="1">
                <a:solidFill>
                  <a:srgbClr val="CC0000"/>
                </a:solidFill>
              </a:rPr>
              <a:t>2 </a:t>
            </a:r>
            <a:r>
              <a:rPr lang="en-US" altLang="en-US" sz="2000" b="1">
                <a:solidFill>
                  <a:srgbClr val="008000"/>
                </a:solidFill>
              </a:rPr>
              <a:t> </a:t>
            </a:r>
            <a:r>
              <a:rPr lang="en-US" altLang="en-US" sz="2000" b="1"/>
              <a:t>               </a:t>
            </a:r>
            <a:r>
              <a:rPr lang="en-US" altLang="en-US" sz="2000" b="1">
                <a:solidFill>
                  <a:srgbClr val="CC0000"/>
                </a:solidFill>
              </a:rPr>
              <a:t>000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r>
              <a:rPr lang="en-US" altLang="en-US" sz="2000" b="1">
                <a:solidFill>
                  <a:srgbClr val="CC0000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 </a:t>
            </a:r>
            <a:r>
              <a:rPr lang="en-US" altLang="en-US" sz="2000" b="1">
                <a:solidFill>
                  <a:srgbClr val="CC0000"/>
                </a:solidFill>
              </a:rPr>
              <a:t> 3 </a:t>
            </a:r>
            <a:r>
              <a:rPr lang="en-US" altLang="en-US" sz="2000" b="1"/>
              <a:t>               </a:t>
            </a:r>
            <a:r>
              <a:rPr lang="en-US" altLang="en-US" sz="2000" b="1">
                <a:solidFill>
                  <a:srgbClr val="CC0000"/>
                </a:solidFill>
              </a:rPr>
              <a:t> 0001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endParaRPr lang="en-US" altLang="en-US" sz="2000" b="1"/>
          </a:p>
          <a:p>
            <a:r>
              <a:rPr lang="en-US" altLang="en-US" sz="2000" b="1"/>
              <a:t>     </a:t>
            </a:r>
            <a:r>
              <a:rPr lang="en-US" altLang="en-US" sz="2000" b="1">
                <a:solidFill>
                  <a:srgbClr val="CC0000"/>
                </a:solidFill>
              </a:rPr>
              <a:t> 4  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CC0000"/>
                </a:solidFill>
              </a:rPr>
              <a:t>00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r>
              <a:rPr lang="en-US" altLang="en-US" sz="2000" b="1">
                <a:solidFill>
                  <a:srgbClr val="CC0000"/>
                </a:solidFill>
              </a:rPr>
              <a:t>10</a:t>
            </a:r>
            <a:endParaRPr lang="en-US" altLang="en-US" sz="2000" b="1"/>
          </a:p>
          <a:p>
            <a:r>
              <a:rPr lang="en-US" altLang="en-US" sz="2000" b="1"/>
              <a:t>     </a:t>
            </a:r>
            <a:r>
              <a:rPr lang="en-US" altLang="en-US" sz="2000" b="1">
                <a:solidFill>
                  <a:srgbClr val="CC0000"/>
                </a:solidFill>
              </a:rPr>
              <a:t> 5 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CC0000"/>
                </a:solidFill>
              </a:rPr>
              <a:t> 0011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 </a:t>
            </a:r>
            <a:r>
              <a:rPr lang="en-US" altLang="en-US" sz="2000" b="1">
                <a:solidFill>
                  <a:srgbClr val="CC0000"/>
                </a:solidFill>
              </a:rPr>
              <a:t> 6</a:t>
            </a:r>
            <a:r>
              <a:rPr lang="en-US" altLang="en-US" sz="2000" b="1">
                <a:solidFill>
                  <a:srgbClr val="008000"/>
                </a:solidFill>
              </a:rPr>
              <a:t>  </a:t>
            </a:r>
            <a:r>
              <a:rPr lang="en-US" altLang="en-US" sz="2000" b="1"/>
              <a:t>               </a:t>
            </a:r>
            <a:r>
              <a:rPr lang="en-US" altLang="en-US" sz="2000" b="1">
                <a:solidFill>
                  <a:srgbClr val="CC0000"/>
                </a:solidFill>
              </a:rPr>
              <a:t>001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r>
              <a:rPr lang="en-US" altLang="en-US" sz="2000" b="1">
                <a:solidFill>
                  <a:srgbClr val="CC0000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 </a:t>
            </a:r>
            <a:r>
              <a:rPr lang="en-US" altLang="en-US" sz="2000" b="1">
                <a:solidFill>
                  <a:srgbClr val="CC0000"/>
                </a:solidFill>
              </a:rPr>
              <a:t> 7</a:t>
            </a:r>
            <a:r>
              <a:rPr lang="en-US" altLang="en-US" sz="2000" b="1">
                <a:solidFill>
                  <a:srgbClr val="008000"/>
                </a:solidFill>
              </a:rPr>
              <a:t>  </a:t>
            </a:r>
            <a:r>
              <a:rPr lang="en-US" altLang="en-US" sz="2000" b="1"/>
              <a:t>               </a:t>
            </a:r>
            <a:r>
              <a:rPr lang="en-US" altLang="en-US" sz="2000" b="1">
                <a:solidFill>
                  <a:srgbClr val="CC0000"/>
                </a:solidFill>
              </a:rPr>
              <a:t>0010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endParaRPr lang="en-US" altLang="en-US" sz="2000" b="1"/>
          </a:p>
          <a:p>
            <a:r>
              <a:rPr lang="en-US" altLang="en-US" sz="2000" b="1"/>
              <a:t>      </a:t>
            </a:r>
            <a:r>
              <a:rPr lang="en-US" altLang="en-US" sz="2000" b="1">
                <a:solidFill>
                  <a:srgbClr val="CC0000"/>
                </a:solidFill>
              </a:rPr>
              <a:t>8 </a:t>
            </a:r>
            <a:r>
              <a:rPr lang="en-US" altLang="en-US" sz="2000" b="1"/>
              <a:t>                </a:t>
            </a:r>
            <a:r>
              <a:rPr lang="en-US" altLang="en-US" sz="2000" b="1">
                <a:solidFill>
                  <a:srgbClr val="CC0000"/>
                </a:solidFill>
              </a:rPr>
              <a:t>0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r>
              <a:rPr lang="en-US" altLang="en-US" sz="2000" b="1">
                <a:solidFill>
                  <a:srgbClr val="CC0000"/>
                </a:solidFill>
              </a:rPr>
              <a:t>100</a:t>
            </a:r>
            <a:endParaRPr lang="en-US" altLang="en-US" sz="2000" b="1"/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CC0000"/>
                </a:solidFill>
              </a:rPr>
              <a:t>  9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CC0000"/>
                </a:solidFill>
              </a:rPr>
              <a:t>  0110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CC0000"/>
                </a:solidFill>
              </a:rPr>
              <a:t>10 </a:t>
            </a:r>
            <a:r>
              <a:rPr lang="en-US" altLang="en-US" sz="2000" b="1">
                <a:solidFill>
                  <a:srgbClr val="008000"/>
                </a:solidFill>
              </a:rPr>
              <a:t>   </a:t>
            </a:r>
            <a:r>
              <a:rPr lang="en-US" altLang="en-US" sz="2000" b="1"/>
              <a:t>            </a:t>
            </a:r>
            <a:r>
              <a:rPr lang="en-US" altLang="en-US" sz="2000" b="1">
                <a:solidFill>
                  <a:srgbClr val="CC0000"/>
                </a:solidFill>
              </a:rPr>
              <a:t> 011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r>
              <a:rPr lang="en-US" altLang="en-US" sz="2000" b="1">
                <a:solidFill>
                  <a:srgbClr val="CC0000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</a:t>
            </a:r>
            <a:r>
              <a:rPr lang="en-US" altLang="en-US" sz="2000" b="1">
                <a:solidFill>
                  <a:srgbClr val="CC0000"/>
                </a:solidFill>
              </a:rPr>
              <a:t>  11  </a:t>
            </a:r>
            <a:r>
              <a:rPr lang="en-US" altLang="en-US" sz="2000" b="1"/>
              <a:t>               </a:t>
            </a:r>
            <a:r>
              <a:rPr lang="en-US" altLang="en-US" sz="2000" b="1">
                <a:solidFill>
                  <a:srgbClr val="CC0000"/>
                </a:solidFill>
              </a:rPr>
              <a:t>0111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endParaRPr lang="en-US" altLang="en-US" sz="2000" b="1"/>
          </a:p>
          <a:p>
            <a:r>
              <a:rPr lang="en-US" altLang="en-US" sz="2000" b="1"/>
              <a:t>   </a:t>
            </a:r>
            <a:r>
              <a:rPr lang="en-US" altLang="en-US" sz="2000" b="1">
                <a:solidFill>
                  <a:srgbClr val="CC0000"/>
                </a:solidFill>
              </a:rPr>
              <a:t> 12 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CC0000"/>
                </a:solidFill>
              </a:rPr>
              <a:t> 01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r>
              <a:rPr lang="en-US" altLang="en-US" sz="2000" b="1">
                <a:solidFill>
                  <a:srgbClr val="CC0000"/>
                </a:solidFill>
              </a:rPr>
              <a:t>10</a:t>
            </a:r>
            <a:endParaRPr lang="en-US" altLang="en-US" sz="2000" b="1"/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CC0000"/>
                </a:solidFill>
              </a:rPr>
              <a:t>13</a:t>
            </a:r>
            <a:r>
              <a:rPr lang="en-US" altLang="en-US" sz="2000" b="1"/>
              <a:t>	           </a:t>
            </a:r>
            <a:r>
              <a:rPr lang="en-US" altLang="en-US" sz="2000" b="1">
                <a:solidFill>
                  <a:srgbClr val="CC0000"/>
                </a:solidFill>
              </a:rPr>
              <a:t>0101</a:t>
            </a:r>
            <a:r>
              <a:rPr lang="en-US" altLang="en-US" sz="2000" b="1">
                <a:solidFill>
                  <a:srgbClr val="4D4D4D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</a:t>
            </a:r>
            <a:r>
              <a:rPr lang="en-US" altLang="en-US" sz="2000" b="1">
                <a:solidFill>
                  <a:srgbClr val="008000"/>
                </a:solidFill>
              </a:rPr>
              <a:t> </a:t>
            </a:r>
            <a:r>
              <a:rPr lang="en-US" altLang="en-US" sz="2000" b="1">
                <a:solidFill>
                  <a:srgbClr val="CC0000"/>
                </a:solidFill>
              </a:rPr>
              <a:t>14  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CC0000"/>
                </a:solidFill>
              </a:rPr>
              <a:t>010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r>
              <a:rPr lang="en-US" altLang="en-US" sz="2000" b="1">
                <a:solidFill>
                  <a:srgbClr val="CC0000"/>
                </a:solidFill>
              </a:rPr>
              <a:t>1</a:t>
            </a:r>
            <a:endParaRPr lang="en-US" altLang="en-US" sz="2000" b="1"/>
          </a:p>
          <a:p>
            <a:r>
              <a:rPr lang="en-US" altLang="en-US" sz="2000" b="1"/>
              <a:t>    </a:t>
            </a:r>
            <a:r>
              <a:rPr lang="en-US" altLang="en-US" sz="2000" b="1">
                <a:solidFill>
                  <a:srgbClr val="CC0000"/>
                </a:solidFill>
              </a:rPr>
              <a:t>15 </a:t>
            </a:r>
            <a:r>
              <a:rPr lang="en-US" altLang="en-US" sz="2000" b="1"/>
              <a:t>                </a:t>
            </a:r>
            <a:r>
              <a:rPr lang="en-US" altLang="en-US" sz="2000" b="1">
                <a:solidFill>
                  <a:srgbClr val="CC0000"/>
                </a:solidFill>
              </a:rPr>
              <a:t>0100</a:t>
            </a:r>
            <a:r>
              <a:rPr lang="en-US" altLang="en-US" sz="2000" b="1">
                <a:solidFill>
                  <a:srgbClr val="4D4D4D"/>
                </a:solidFill>
              </a:rPr>
              <a:t>0</a:t>
            </a:r>
            <a:endParaRPr lang="en-US" altLang="en-US" sz="2000" b="1"/>
          </a:p>
          <a:p>
            <a:r>
              <a:rPr lang="en-US" altLang="en-US" sz="2000" b="1"/>
              <a:t>   </a:t>
            </a:r>
            <a:r>
              <a:rPr lang="en-US" altLang="en-US" sz="2000" b="1">
                <a:solidFill>
                  <a:srgbClr val="CC0000"/>
                </a:solidFill>
              </a:rPr>
              <a:t> 16  </a:t>
            </a:r>
            <a:r>
              <a:rPr lang="en-US" altLang="en-US" sz="2000" b="1"/>
              <a:t>              </a:t>
            </a:r>
            <a:r>
              <a:rPr lang="en-US" altLang="en-US" sz="2000" b="1">
                <a:solidFill>
                  <a:srgbClr val="4D4D4D"/>
                </a:solidFill>
              </a:rPr>
              <a:t> 1</a:t>
            </a:r>
            <a:r>
              <a:rPr lang="en-US" altLang="en-US" sz="2000" b="1">
                <a:solidFill>
                  <a:srgbClr val="CC0000"/>
                </a:solidFill>
              </a:rPr>
              <a:t>1000</a:t>
            </a:r>
            <a:r>
              <a:rPr lang="en-US" altLang="en-US" sz="2000" b="1"/>
              <a:t>	</a:t>
            </a:r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pSp>
        <p:nvGrpSpPr>
          <p:cNvPr id="6155" name="Group 11"/>
          <p:cNvGrpSpPr>
            <a:grpSpLocks/>
          </p:cNvGrpSpPr>
          <p:nvPr/>
        </p:nvGrpSpPr>
        <p:grpSpPr bwMode="auto">
          <a:xfrm>
            <a:off x="7067550" y="1495426"/>
            <a:ext cx="2990850" cy="5362575"/>
            <a:chOff x="3492" y="558"/>
            <a:chExt cx="1884" cy="3378"/>
          </a:xfrm>
        </p:grpSpPr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3504" y="558"/>
              <a:ext cx="1872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3492" y="3912"/>
              <a:ext cx="1872" cy="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>
              <a:off x="3522" y="576"/>
              <a:ext cx="0" cy="336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5358" y="576"/>
              <a:ext cx="0" cy="336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255757"/>
      </p:ext>
    </p:extLst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 advAuto="1000"/>
      <p:bldP spid="6148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6" y="320040"/>
            <a:ext cx="1038225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04" y="2994054"/>
            <a:ext cx="10212792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35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0" y="292243"/>
            <a:ext cx="10921971" cy="53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7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9" y="1288040"/>
            <a:ext cx="10602682" cy="4946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6945" y="482138"/>
            <a:ext cx="427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Application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721788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Floating-Point Numbers </a:t>
            </a:r>
            <a:br>
              <a:rPr lang="en-US" b="1" dirty="0" smtClean="0"/>
            </a:br>
            <a:r>
              <a:rPr lang="en-US" b="1" dirty="0" smtClean="0"/>
              <a:t>(Single-Precision Floating-Point Binary Number)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Form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432"/>
            <a:ext cx="6614786" cy="15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868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35" y="1504603"/>
            <a:ext cx="9285316" cy="43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66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508" y="1690688"/>
            <a:ext cx="8990215" cy="2116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4059208"/>
            <a:ext cx="7547955" cy="5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50" y="580245"/>
            <a:ext cx="7382655" cy="48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2" y="66203"/>
            <a:ext cx="7211227" cy="3844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73" y="143347"/>
            <a:ext cx="516321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8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64" y="477115"/>
            <a:ext cx="7753611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3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71" y="146598"/>
            <a:ext cx="5067214" cy="3361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42" y="232236"/>
            <a:ext cx="6419850" cy="49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6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2" y="75940"/>
            <a:ext cx="7559041" cy="48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3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91526"/>
            <a:ext cx="6705600" cy="3832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12" y="2752206"/>
            <a:ext cx="704365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9" y="293024"/>
            <a:ext cx="726679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0" y="177685"/>
            <a:ext cx="5400675" cy="262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8" y="0"/>
            <a:ext cx="63912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0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6" y="181667"/>
            <a:ext cx="7142364" cy="46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1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52" y="1033462"/>
            <a:ext cx="9684327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1" y="151014"/>
            <a:ext cx="6912639" cy="3506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12" y="2764069"/>
            <a:ext cx="6197658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4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9" y="314671"/>
            <a:ext cx="6893243" cy="45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" y="221932"/>
            <a:ext cx="70389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5" y="2044930"/>
            <a:ext cx="6276975" cy="4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3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1" y="363421"/>
            <a:ext cx="7661997" cy="47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9" y="192318"/>
            <a:ext cx="6896100" cy="2333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25" y="2224608"/>
            <a:ext cx="6924675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311034"/>
            <a:ext cx="8045422" cy="47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0" y="100012"/>
            <a:ext cx="733425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0" y="2007524"/>
            <a:ext cx="6819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9" y="253971"/>
            <a:ext cx="7875097" cy="44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4" y="234054"/>
            <a:ext cx="6353175" cy="2200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4" y="2079826"/>
            <a:ext cx="62484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8" y="206519"/>
            <a:ext cx="7122017" cy="45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6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00150"/>
            <a:ext cx="947650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9" y="131531"/>
            <a:ext cx="753583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8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" y="121141"/>
            <a:ext cx="6067425" cy="22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16" y="1789747"/>
            <a:ext cx="66675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2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5" y="162772"/>
            <a:ext cx="7252975" cy="46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8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8" y="218901"/>
            <a:ext cx="5838825" cy="198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2" y="1722120"/>
            <a:ext cx="66103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67" y="569681"/>
            <a:ext cx="8153833" cy="47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3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1079009"/>
            <a:ext cx="7614458" cy="4906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47" y="1231409"/>
            <a:ext cx="7614458" cy="49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13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99820"/>
              </p:ext>
            </p:extLst>
          </p:nvPr>
        </p:nvGraphicFramePr>
        <p:xfrm>
          <a:off x="2032000" y="719666"/>
          <a:ext cx="8128000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942639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6684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972468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3661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30149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Octal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Hexadecimal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÷2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.    x2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÷8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.    x8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÷16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.    x16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53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</a:t>
                      </a:r>
                      <a:r>
                        <a:rPr lang="en-US" baseline="0" dirty="0" smtClean="0"/>
                        <a:t> of 3 bits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Pair</a:t>
                      </a:r>
                      <a:r>
                        <a:rPr lang="en-US" baseline="0" dirty="0" smtClean="0"/>
                        <a:t> of 4 bits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x2^n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Octal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Break each digit into pair of 3 bits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dirty="0" smtClean="0"/>
                        <a:t>Break each digit into pair of 3.</a:t>
                      </a: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dirty="0" smtClean="0"/>
                        <a:t>Combine</a:t>
                      </a:r>
                      <a:r>
                        <a:rPr lang="en-US" baseline="0" dirty="0" smtClean="0"/>
                        <a:t> into pair of 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x8^n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89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Hexadecimal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Break each digit into pair of 4 bits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dirty="0" smtClean="0"/>
                        <a:t>Break each digit into pair of 4.</a:t>
                      </a: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dirty="0" smtClean="0"/>
                        <a:t>Combine</a:t>
                      </a:r>
                      <a:r>
                        <a:rPr lang="en-US" baseline="0" dirty="0" smtClean="0"/>
                        <a:t> into pair of 3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x16^n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451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68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2" y="0"/>
            <a:ext cx="10947861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2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BINARY TO DECIMAL (FRACTIONAL)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96" y="2226511"/>
            <a:ext cx="5037512" cy="23717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8393" y="1379913"/>
            <a:ext cx="728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(1101.101) into Decimal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19497" y="4598236"/>
            <a:ext cx="57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8"/>
            </a:pPr>
            <a:r>
              <a:rPr lang="en-US" dirty="0" smtClean="0"/>
              <a:t>+      4    +     0     +     1       .       0.5  +    0      +  0.125</a:t>
            </a:r>
          </a:p>
          <a:p>
            <a:r>
              <a:rPr lang="en-US" dirty="0" smtClean="0"/>
              <a:t>(13.625) </a:t>
            </a:r>
            <a:r>
              <a:rPr lang="en-US" dirty="0" err="1" smtClean="0"/>
              <a:t>Ans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58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0"/>
            <a:ext cx="10764982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071562"/>
            <a:ext cx="9152312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0"/>
            <a:ext cx="10540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HEXADECIMAL TO DECIMAL (FRACTION)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690688"/>
            <a:ext cx="8753301" cy="3413327"/>
          </a:xfrm>
        </p:spPr>
      </p:pic>
    </p:spTree>
    <p:extLst>
      <p:ext uri="{BB962C8B-B14F-4D97-AF65-F5344CB8AC3E}">
        <p14:creationId xmlns:p14="http://schemas.microsoft.com/office/powerpoint/2010/main" val="323224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HEXADECIMAL TO OCTAL (FRACTION)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6" y="1690688"/>
            <a:ext cx="9351818" cy="4351338"/>
          </a:xfrm>
        </p:spPr>
      </p:pic>
    </p:spTree>
    <p:extLst>
      <p:ext uri="{BB962C8B-B14F-4D97-AF65-F5344CB8AC3E}">
        <p14:creationId xmlns:p14="http://schemas.microsoft.com/office/powerpoint/2010/main" val="916728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OCTAL TO HEXADECIMAL (FRACTION)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5" y="1690688"/>
            <a:ext cx="9252064" cy="4351338"/>
          </a:xfrm>
        </p:spPr>
      </p:pic>
    </p:spTree>
    <p:extLst>
      <p:ext uri="{BB962C8B-B14F-4D97-AF65-F5344CB8AC3E}">
        <p14:creationId xmlns:p14="http://schemas.microsoft.com/office/powerpoint/2010/main" val="421682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ARITHMETIC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Addition</a:t>
            </a:r>
          </a:p>
          <a:p>
            <a:r>
              <a:rPr lang="en-US" dirty="0" smtClean="0"/>
              <a:t>Binary Subtraction</a:t>
            </a:r>
          </a:p>
          <a:p>
            <a:r>
              <a:rPr lang="en-US" dirty="0" smtClean="0"/>
              <a:t>Binary Multiplication </a:t>
            </a:r>
          </a:p>
          <a:p>
            <a:r>
              <a:rPr lang="en-US" dirty="0" smtClean="0"/>
              <a:t>Binary Division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34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2" y="824519"/>
            <a:ext cx="9484822" cy="50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0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914400"/>
            <a:ext cx="9584574" cy="45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20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0" y="773343"/>
            <a:ext cx="9385069" cy="5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4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" y="0"/>
            <a:ext cx="10848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35" y="633412"/>
            <a:ext cx="8794865" cy="59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8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2" y="723208"/>
            <a:ext cx="8129847" cy="51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38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Octal Addition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Rules:</a:t>
            </a:r>
          </a:p>
          <a:p>
            <a:r>
              <a:rPr lang="en-US" dirty="0" smtClean="0"/>
              <a:t>Addition of two digits is less then 8 so write that number.</a:t>
            </a:r>
          </a:p>
          <a:p>
            <a:r>
              <a:rPr lang="en-US" dirty="0" smtClean="0"/>
              <a:t>If addition of two digits are equal or greater then 8 then convert it into octal form and pass the carry to next digit as we do in simple math's.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864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Octal </a:t>
            </a:r>
            <a:r>
              <a:rPr lang="en-US" b="1" dirty="0" smtClean="0"/>
              <a:t>Addition Example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88" y="1866655"/>
            <a:ext cx="3065405" cy="2721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64" y="1866655"/>
            <a:ext cx="2720686" cy="2613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866655"/>
            <a:ext cx="2581275" cy="26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14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Hexadecimal Addition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Rules: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2581274"/>
            <a:ext cx="9809017" cy="24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08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Hexadecimal Addition </a:t>
            </a:r>
            <a:r>
              <a:rPr lang="en-US" b="1" dirty="0" smtClean="0"/>
              <a:t>Example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122" y="1625065"/>
            <a:ext cx="6392834" cy="1035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21" y="2772380"/>
            <a:ext cx="6991351" cy="28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4" y="661381"/>
            <a:ext cx="9326880" cy="54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540240"/>
            <a:ext cx="9717578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83" y="447242"/>
            <a:ext cx="10039350" cy="1955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83" y="2736100"/>
            <a:ext cx="9410007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NUMBER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851" y="1992385"/>
            <a:ext cx="8478982" cy="40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NUMBER REPRESENTATION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025" y="1846478"/>
            <a:ext cx="8977745" cy="37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2" y="852487"/>
            <a:ext cx="872836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6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REPRESENTATION OF NEGATIVE NUMBER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114" y="1767854"/>
            <a:ext cx="8192453" cy="27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MAGNITUDE REPRESENTATION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18054"/>
            <a:ext cx="8546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SIGNED MAGNITUDE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5324"/>
            <a:ext cx="96940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MAGNITUDE EXAMPLES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555181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MAGNITUDE COMMENTS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9307"/>
            <a:ext cx="877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COMPLEMENT NUMBER SYSTEM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908" y="1552070"/>
            <a:ext cx="8993419" cy="40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1’s COMPLEMENT REPRESENTATION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85" y="1496046"/>
            <a:ext cx="8695459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1’s </a:t>
            </a:r>
            <a:r>
              <a:rPr lang="en-US" b="1" dirty="0" smtClean="0"/>
              <a:t>COMPLEMENT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726" y="1554148"/>
            <a:ext cx="8612419" cy="46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1’s COMPLEMENT </a:t>
            </a:r>
            <a:r>
              <a:rPr lang="en-US" b="1" dirty="0" smtClean="0"/>
              <a:t>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40" y="1624460"/>
            <a:ext cx="9754120" cy="44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2’s COMPLEMENT REPRESENTATION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0684"/>
            <a:ext cx="9153698" cy="4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980903"/>
            <a:ext cx="8753302" cy="441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2’s COMPLEMEWNT EXAMPLES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6861"/>
            <a:ext cx="9893531" cy="46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2’s COMPLEMENT COMMENTS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536084" cy="42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ARITHMETIC OPERATION WITH SIGNED NUMBERS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41" y="1863104"/>
            <a:ext cx="8999826" cy="38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ADDITION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59" y="1690687"/>
            <a:ext cx="10373505" cy="31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I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389" y="1787236"/>
            <a:ext cx="10515600" cy="28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II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28" y="1795049"/>
            <a:ext cx="10823171" cy="30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III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530"/>
            <a:ext cx="10915996" cy="28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2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IV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899"/>
            <a:ext cx="10408920" cy="28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OVERFLOW CONDITION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two numbers are added &amp; numbers of bits required to represent sum exceeds the number of bits in the two numbers, an overflow results as indicated by an incorrect sign bit.</a:t>
            </a:r>
          </a:p>
          <a:p>
            <a:r>
              <a:rPr lang="en-US" dirty="0" smtClean="0"/>
              <a:t>Overflow occur when two positive numbers or two negative numbers are added. </a:t>
            </a:r>
          </a:p>
          <a:p>
            <a:r>
              <a:rPr lang="en-US" dirty="0" smtClean="0"/>
              <a:t>Example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07" y="4340225"/>
            <a:ext cx="6953857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SIGNED NUMBER SUBTRACTION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Subtraction is a special case of addition.</a:t>
            </a:r>
          </a:p>
          <a:p>
            <a:r>
              <a:rPr lang="en-US" dirty="0" smtClean="0"/>
              <a:t>The signed of positive or negative binary number is changed by taking its 2’s complement</a:t>
            </a:r>
          </a:p>
          <a:p>
            <a:r>
              <a:rPr lang="en-US" dirty="0" smtClean="0"/>
              <a:t>To subtract two signed numbers, take the 2’s complement of the subtrahend &amp; add. Discard any final carry bit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1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1" y="922713"/>
            <a:ext cx="8154785" cy="5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367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100"/>
          </a:xfrm>
        </p:spPr>
        <p:txBody>
          <a:bodyPr/>
          <a:lstStyle/>
          <a:p>
            <a:r>
              <a:rPr lang="en-US" b="1" dirty="0" smtClean="0"/>
              <a:t>EXAMPLES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4957"/>
            <a:ext cx="9489788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42" y="1575016"/>
            <a:ext cx="10077450" cy="27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38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MULTIPLICATION OF SIGNED NUMBERS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13" y="1301923"/>
            <a:ext cx="10313609" cy="48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133" y="1632499"/>
            <a:ext cx="10187734" cy="28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7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62" y="282303"/>
            <a:ext cx="6377247" cy="62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1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87" y="577474"/>
            <a:ext cx="9964622" cy="30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59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DIVISION OF SIGNED BINARY NUMBERS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57" y="1368425"/>
            <a:ext cx="99331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9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69" y="1385049"/>
            <a:ext cx="9954461" cy="47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55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289819"/>
            <a:ext cx="10191750" cy="53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35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Hexadecimal Subtraction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187" y="1690687"/>
            <a:ext cx="8434820" cy="41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14" y="217083"/>
            <a:ext cx="8310303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8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Hexadecimal Subtraction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422178" cy="38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1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Hexadecimal Subtraction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7465"/>
            <a:ext cx="9735589" cy="44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4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Hexadecimal </a:t>
            </a:r>
            <a:r>
              <a:rPr lang="en-US" b="1" dirty="0" smtClean="0"/>
              <a:t>Subtraction Example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1" y="1690688"/>
            <a:ext cx="7664334" cy="447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9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BINARY CODED DECIMAL (BCD)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955" y="1396379"/>
            <a:ext cx="8715809" cy="472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3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228600"/>
            <a:ext cx="65532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4000" b="1">
                <a:solidFill>
                  <a:srgbClr val="0000CC"/>
                </a:solidFill>
              </a:rPr>
              <a:t>THE 8421 BCD CODE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382000" cy="2362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CC0000"/>
              </a:buClr>
            </a:pPr>
            <a:r>
              <a:rPr lang="en-US" altLang="en-US" b="1">
                <a:solidFill>
                  <a:srgbClr val="0000CC"/>
                </a:solidFill>
              </a:rPr>
              <a:t>BCD stands for </a:t>
            </a:r>
            <a:r>
              <a:rPr lang="en-US" altLang="en-US" b="1" u="sng">
                <a:solidFill>
                  <a:srgbClr val="CC0000"/>
                </a:solidFill>
              </a:rPr>
              <a:t>B</a:t>
            </a:r>
            <a:r>
              <a:rPr lang="en-US" altLang="en-US" b="1">
                <a:solidFill>
                  <a:srgbClr val="0000CC"/>
                </a:solidFill>
              </a:rPr>
              <a:t>inary-</a:t>
            </a:r>
            <a:r>
              <a:rPr lang="en-US" altLang="en-US" b="1" u="sng">
                <a:solidFill>
                  <a:srgbClr val="CC0000"/>
                </a:solidFill>
              </a:rPr>
              <a:t>C</a:t>
            </a:r>
            <a:r>
              <a:rPr lang="en-US" altLang="en-US" b="1">
                <a:solidFill>
                  <a:srgbClr val="0000CC"/>
                </a:solidFill>
              </a:rPr>
              <a:t>oded </a:t>
            </a:r>
            <a:r>
              <a:rPr lang="en-US" altLang="en-US" b="1" u="sng">
                <a:solidFill>
                  <a:srgbClr val="CC0000"/>
                </a:solidFill>
              </a:rPr>
              <a:t>D</a:t>
            </a:r>
            <a:r>
              <a:rPr lang="en-US" altLang="en-US" b="1">
                <a:solidFill>
                  <a:srgbClr val="0000CC"/>
                </a:solidFill>
              </a:rPr>
              <a:t>ecimal.</a:t>
            </a:r>
            <a:br>
              <a:rPr lang="en-US" altLang="en-US" b="1">
                <a:solidFill>
                  <a:srgbClr val="0000CC"/>
                </a:solidFill>
              </a:rPr>
            </a:br>
            <a:endParaRPr lang="en-US" altLang="en-US" b="1">
              <a:solidFill>
                <a:srgbClr val="0000CC"/>
              </a:solidFill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b="1">
                <a:solidFill>
                  <a:srgbClr val="0000CC"/>
                </a:solidFill>
              </a:rPr>
              <a:t>A BCD number is a four-bit binary group that represents one of the ten decimal digits 0 through 9.  	</a:t>
            </a:r>
            <a:endParaRPr lang="en-US" altLang="en-US" b="1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905000" y="33528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800" b="1" i="1">
                <a:solidFill>
                  <a:srgbClr val="CC0000"/>
                </a:solidFill>
              </a:rPr>
              <a:t>Example:</a:t>
            </a:r>
            <a:r>
              <a:rPr lang="en-US" altLang="en-US" sz="2800" b="1">
                <a:solidFill>
                  <a:srgbClr val="0000CC"/>
                </a:solidFill>
              </a:rPr>
              <a:t>	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057400" y="3927475"/>
            <a:ext cx="780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3200" b="1">
                <a:solidFill>
                  <a:srgbClr val="CC0000"/>
                </a:solidFill>
              </a:rPr>
              <a:t>Decimal number 4926</a:t>
            </a:r>
            <a:r>
              <a:rPr kumimoji="1" lang="en-US" altLang="en-US" sz="3200" b="1"/>
              <a:t>   	</a:t>
            </a:r>
            <a:r>
              <a:rPr kumimoji="1" lang="en-US" altLang="en-US" sz="3200" b="1">
                <a:solidFill>
                  <a:srgbClr val="008000"/>
                </a:solidFill>
              </a:rPr>
              <a:t>4       9       2        6</a:t>
            </a:r>
            <a:endParaRPr kumimoji="1" lang="en-US" altLang="en-US" sz="2800" b="1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057400" y="5348289"/>
            <a:ext cx="838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2800" b="1">
                <a:solidFill>
                  <a:srgbClr val="CC0000"/>
                </a:solidFill>
              </a:rPr>
              <a:t>8421 BCD coded number</a:t>
            </a:r>
            <a:r>
              <a:rPr kumimoji="1" lang="en-US" altLang="en-US" sz="3200" b="1"/>
              <a:t>   </a:t>
            </a:r>
            <a:r>
              <a:rPr kumimoji="1" lang="en-US" altLang="en-US" sz="3200" b="1">
                <a:solidFill>
                  <a:srgbClr val="008000"/>
                </a:solidFill>
              </a:rPr>
              <a:t>0100  1001</a:t>
            </a:r>
            <a:r>
              <a:rPr kumimoji="1" lang="en-US" altLang="en-US" sz="3200" b="1"/>
              <a:t>  </a:t>
            </a:r>
            <a:r>
              <a:rPr kumimoji="1" lang="en-US" altLang="en-US" sz="3200" b="1">
                <a:solidFill>
                  <a:srgbClr val="008000"/>
                </a:solidFill>
              </a:rPr>
              <a:t>0010  0110</a:t>
            </a:r>
            <a:r>
              <a:rPr kumimoji="1" lang="en-US" altLang="en-US" sz="2800" b="1">
                <a:solidFill>
                  <a:srgbClr val="008000"/>
                </a:solidFill>
              </a:rPr>
              <a:t>   </a:t>
            </a: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6819900" y="4648200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7677150" y="4648200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8667750" y="4648200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677400" y="4648200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65" name="Group 17"/>
          <p:cNvGrpSpPr>
            <a:grpSpLocks/>
          </p:cNvGrpSpPr>
          <p:nvPr/>
        </p:nvGrpSpPr>
        <p:grpSpPr bwMode="auto">
          <a:xfrm>
            <a:off x="6210300" y="5353050"/>
            <a:ext cx="4057650" cy="609600"/>
            <a:chOff x="2916" y="3216"/>
            <a:chExt cx="2556" cy="384"/>
          </a:xfrm>
        </p:grpSpPr>
        <p:sp>
          <p:nvSpPr>
            <p:cNvPr id="2061" name="Line 13"/>
            <p:cNvSpPr>
              <a:spLocks noChangeShapeType="1"/>
            </p:cNvSpPr>
            <p:nvPr/>
          </p:nvSpPr>
          <p:spPr bwMode="auto">
            <a:xfrm>
              <a:off x="2928" y="3216"/>
              <a:ext cx="254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" name="Line 14"/>
            <p:cNvSpPr>
              <a:spLocks noChangeShapeType="1"/>
            </p:cNvSpPr>
            <p:nvPr/>
          </p:nvSpPr>
          <p:spPr bwMode="auto">
            <a:xfrm>
              <a:off x="2928" y="3600"/>
              <a:ext cx="254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" name="Line 15"/>
            <p:cNvSpPr>
              <a:spLocks noChangeShapeType="1"/>
            </p:cNvSpPr>
            <p:nvPr/>
          </p:nvSpPr>
          <p:spPr bwMode="auto">
            <a:xfrm>
              <a:off x="2916" y="3216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Line 16"/>
            <p:cNvSpPr>
              <a:spLocks noChangeShapeType="1"/>
            </p:cNvSpPr>
            <p:nvPr/>
          </p:nvSpPr>
          <p:spPr bwMode="auto">
            <a:xfrm>
              <a:off x="5460" y="3216"/>
              <a:ext cx="0" cy="3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44031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4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autoUpdateAnimBg="0" advAuto="1000"/>
      <p:bldP spid="2054" grpId="0" build="p" autoUpdateAnimBg="0" advAuto="1000"/>
      <p:bldP spid="2055" grpId="0" build="p" autoUpdateAnimBg="0"/>
      <p:bldP spid="2056" grpId="0" build="p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3048000" y="1524000"/>
            <a:ext cx="61722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altLang="en-US" b="1">
                <a:solidFill>
                  <a:srgbClr val="0000CC"/>
                </a:solidFill>
              </a:rPr>
              <a:t>Convert the BCD coded number</a:t>
            </a:r>
          </a:p>
          <a:p>
            <a:pPr algn="ctr">
              <a:buFontTx/>
              <a:buNone/>
            </a:pPr>
            <a:r>
              <a:rPr lang="en-US" altLang="en-US" b="1">
                <a:solidFill>
                  <a:srgbClr val="0000CC"/>
                </a:solidFill>
              </a:rPr>
              <a:t>1000  0111  0001 into decimal.	</a:t>
            </a: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723900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822960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908685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5257800" y="304800"/>
            <a:ext cx="1600200" cy="711200"/>
          </a:xfrm>
          <a:prstGeom prst="rect">
            <a:avLst/>
          </a:prstGeom>
          <a:solidFill>
            <a:srgbClr val="CC0000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4000" b="1">
                <a:solidFill>
                  <a:srgbClr val="FFFFFF"/>
                </a:solidFill>
              </a:rPr>
              <a:t>TEST</a:t>
            </a:r>
            <a:endParaRPr kumimoji="1" lang="en-US" altLang="en-US" sz="4000" b="1"/>
          </a:p>
        </p:txBody>
      </p:sp>
      <p:graphicFrame>
        <p:nvGraphicFramePr>
          <p:cNvPr id="19475" name="Object 19"/>
          <p:cNvGraphicFramePr>
            <a:graphicFrameLocks noChangeAspect="1"/>
          </p:cNvGraphicFramePr>
          <p:nvPr/>
        </p:nvGraphicFramePr>
        <p:xfrm>
          <a:off x="1676401" y="152400"/>
          <a:ext cx="6778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Clip" r:id="rId3" imgW="2033280" imgH="3390840" progId="MS_ClipArt_Gallery.2">
                  <p:embed/>
                </p:oleObj>
              </mc:Choice>
              <mc:Fallback>
                <p:oleObj name="Clip" r:id="rId3" imgW="2033280" imgH="3390840" progId="MS_ClipArt_Gallery.2">
                  <p:embed/>
                  <p:pic>
                    <p:nvPicPr>
                      <p:cNvPr id="1947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52400"/>
                        <a:ext cx="6778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2286000" y="4721225"/>
            <a:ext cx="6991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3200" b="1">
                <a:solidFill>
                  <a:srgbClr val="CC0000"/>
                </a:solidFill>
              </a:rPr>
              <a:t>Decimal Number</a:t>
            </a:r>
            <a:r>
              <a:rPr kumimoji="1" lang="en-US" altLang="en-US" sz="3200" b="1">
                <a:solidFill>
                  <a:srgbClr val="FF0000"/>
                </a:solidFill>
              </a:rPr>
              <a:t>      </a:t>
            </a:r>
            <a:r>
              <a:rPr kumimoji="1" lang="en-US" altLang="en-US" sz="3200" b="1"/>
              <a:t>		  </a:t>
            </a:r>
            <a:r>
              <a:rPr kumimoji="1" lang="en-US" altLang="en-US" sz="3200" b="1">
                <a:solidFill>
                  <a:srgbClr val="008000"/>
                </a:solidFill>
              </a:rPr>
              <a:t>8       7       1</a:t>
            </a:r>
            <a:endParaRPr kumimoji="1" lang="en-US" altLang="en-US" sz="3200" b="1"/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2286000" y="3352800"/>
            <a:ext cx="792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3200" b="1">
                <a:solidFill>
                  <a:srgbClr val="CC0000"/>
                </a:solidFill>
              </a:rPr>
              <a:t>BCD Coded Number</a:t>
            </a:r>
            <a:r>
              <a:rPr kumimoji="1" lang="en-US" altLang="en-US" sz="3200" b="1"/>
              <a:t>        </a:t>
            </a:r>
            <a:r>
              <a:rPr kumimoji="1" lang="en-US" altLang="en-US" sz="3200" b="1">
                <a:solidFill>
                  <a:srgbClr val="008000"/>
                </a:solidFill>
              </a:rPr>
              <a:t>1000  0111  0001  </a:t>
            </a:r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6953250" y="4724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9309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9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1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2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animBg="1" autoUpdateAnimBg="0"/>
      <p:bldP spid="19478" grpId="0" autoUpdateAnimBg="0"/>
      <p:bldP spid="19479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371850" y="1600200"/>
            <a:ext cx="53149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3200" b="1">
                <a:solidFill>
                  <a:srgbClr val="0000CC"/>
                </a:solidFill>
              </a:rPr>
              <a:t>Convert the decimal number 350 to its BCD equivalent.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723900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819150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9220200" y="4024313"/>
            <a:ext cx="0" cy="5334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2286000" y="3440114"/>
            <a:ext cx="7092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3200" b="1">
                <a:solidFill>
                  <a:srgbClr val="CC0000"/>
                </a:solidFill>
              </a:rPr>
              <a:t>Decimal Number</a:t>
            </a:r>
            <a:r>
              <a:rPr kumimoji="1" lang="en-US" altLang="en-US" sz="3200" b="1">
                <a:solidFill>
                  <a:srgbClr val="FF0000"/>
                </a:solidFill>
              </a:rPr>
              <a:t>      </a:t>
            </a:r>
            <a:r>
              <a:rPr kumimoji="1" lang="en-US" altLang="en-US" sz="3200" b="1"/>
              <a:t>	</a:t>
            </a:r>
            <a:r>
              <a:rPr kumimoji="1" lang="en-US" altLang="en-US" sz="3200" b="1">
                <a:solidFill>
                  <a:srgbClr val="008000"/>
                </a:solidFill>
              </a:rPr>
              <a:t>	  3       5        0</a:t>
            </a:r>
            <a:endParaRPr kumimoji="1" lang="en-US" altLang="en-US" sz="3200" b="1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286000" y="4800600"/>
            <a:ext cx="792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3200" b="1">
                <a:solidFill>
                  <a:srgbClr val="CC0000"/>
                </a:solidFill>
              </a:rPr>
              <a:t>BCD Coded Number</a:t>
            </a:r>
            <a:r>
              <a:rPr kumimoji="1" lang="en-US" altLang="en-US" sz="3200" b="1"/>
              <a:t>        </a:t>
            </a:r>
            <a:r>
              <a:rPr kumimoji="1" lang="en-US" altLang="en-US" sz="3200" b="1">
                <a:solidFill>
                  <a:srgbClr val="008000"/>
                </a:solidFill>
              </a:rPr>
              <a:t>0011  0101  0000</a:t>
            </a:r>
            <a:r>
              <a:rPr kumimoji="1" lang="en-US" altLang="en-US" sz="3200" b="1"/>
              <a:t>  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6629400" y="4781550"/>
            <a:ext cx="32766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5257800" y="304800"/>
            <a:ext cx="1524000" cy="711200"/>
          </a:xfrm>
          <a:prstGeom prst="rect">
            <a:avLst/>
          </a:prstGeom>
          <a:solidFill>
            <a:srgbClr val="CC0000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kumimoji="1" lang="en-US" altLang="en-US" sz="4000" b="1">
                <a:solidFill>
                  <a:srgbClr val="FFFFFF"/>
                </a:solidFill>
              </a:rPr>
              <a:t>TEST</a:t>
            </a:r>
            <a:endParaRPr kumimoji="1" lang="en-US" altLang="en-US" sz="4000" b="1"/>
          </a:p>
        </p:txBody>
      </p:sp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1676401" y="152400"/>
          <a:ext cx="6778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Clip" r:id="rId3" imgW="2033280" imgH="3390840" progId="MS_ClipArt_Gallery.2">
                  <p:embed/>
                </p:oleObj>
              </mc:Choice>
              <mc:Fallback>
                <p:oleObj name="Clip" r:id="rId3" imgW="2033280" imgH="3390840" progId="MS_ClipArt_Gallery.2">
                  <p:embed/>
                  <p:pic>
                    <p:nvPicPr>
                      <p:cNvPr id="358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52400"/>
                        <a:ext cx="6778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75454"/>
      </p:ext>
    </p:extLst>
  </p:cSld>
  <p:clrMapOvr>
    <a:masterClrMapping/>
  </p:clrMapOvr>
  <p:transition spd="med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8" grpId="0" autoUpdateAnimBg="0"/>
      <p:bldP spid="35849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BCD ADDITION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3700"/>
            <a:ext cx="8679873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366269"/>
            <a:ext cx="10043161" cy="22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68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300" y="1393363"/>
            <a:ext cx="82887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69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1" y="328265"/>
            <a:ext cx="10289251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10640</TotalTime>
  <Words>551</Words>
  <Application>Microsoft Office PowerPoint</Application>
  <PresentationFormat>Widescreen</PresentationFormat>
  <Paragraphs>134</Paragraphs>
  <Slides>106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Bell MT</vt:lpstr>
      <vt:lpstr>Calibri</vt:lpstr>
      <vt:lpstr>Calibri Light</vt:lpstr>
      <vt:lpstr>Monotype Sorts</vt:lpstr>
      <vt:lpstr>Wingdings</vt:lpstr>
      <vt:lpstr>Office Theme</vt:lpstr>
      <vt:lpstr>Clip</vt:lpstr>
      <vt:lpstr>DLD Lecture 2 Number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TO DECIMAL (FRACTIONAL)</vt:lpstr>
      <vt:lpstr>PowerPoint Presentation</vt:lpstr>
      <vt:lpstr>PowerPoint Presentation</vt:lpstr>
      <vt:lpstr>PowerPoint Presentation</vt:lpstr>
      <vt:lpstr>HEXADECIMAL TO DECIMAL (FRACTION)</vt:lpstr>
      <vt:lpstr>HEXADECIMAL TO OCTAL (FRACTION)</vt:lpstr>
      <vt:lpstr>OCTAL TO HEXADECIMAL (FRACTION)</vt:lpstr>
      <vt:lpstr>BINARY ARITHMETIC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Octal Addition </vt:lpstr>
      <vt:lpstr>Octal Addition Example </vt:lpstr>
      <vt:lpstr>Hexadecimal Addition </vt:lpstr>
      <vt:lpstr>Hexadecimal Addition Example </vt:lpstr>
      <vt:lpstr>PowerPoint Presentation</vt:lpstr>
      <vt:lpstr>PowerPoint Presentation</vt:lpstr>
      <vt:lpstr>PowerPoint Presentation</vt:lpstr>
      <vt:lpstr>SIGNED NUMBER</vt:lpstr>
      <vt:lpstr>SIGNED NUMBER REPRESENTATION </vt:lpstr>
      <vt:lpstr>REPRESENTATION OF NEGATIVE NUMBER</vt:lpstr>
      <vt:lpstr>SIGNED MAGNITUDE REPRESENTATION</vt:lpstr>
      <vt:lpstr>SIGNED MAGNITUDE REPRESENTATION</vt:lpstr>
      <vt:lpstr>SIGNED MAGNITUDE EXAMPLES</vt:lpstr>
      <vt:lpstr>SIGNED MAGNITUDE COMMENTS</vt:lpstr>
      <vt:lpstr>COMPLEMENT NUMBER SYSTEM</vt:lpstr>
      <vt:lpstr>1’s COMPLEMENT REPRESENTATION</vt:lpstr>
      <vt:lpstr>1’s COMPLEMENT EXAMPLES</vt:lpstr>
      <vt:lpstr>1’s COMPLEMENT COMMENTS</vt:lpstr>
      <vt:lpstr>2’s COMPLEMENT REPRESENTATION</vt:lpstr>
      <vt:lpstr>2’s COMPLEMEWNT EXAMPLES</vt:lpstr>
      <vt:lpstr>2’s COMPLEMENT COMMENTS</vt:lpstr>
      <vt:lpstr>ARITHMETIC OPERATION WITH SIGNED NUMBERS</vt:lpstr>
      <vt:lpstr>ADDITION </vt:lpstr>
      <vt:lpstr>CASE I</vt:lpstr>
      <vt:lpstr>CASE II</vt:lpstr>
      <vt:lpstr>CASE III</vt:lpstr>
      <vt:lpstr>CASE IV</vt:lpstr>
      <vt:lpstr>OVERFLOW CONDITION</vt:lpstr>
      <vt:lpstr>SIGNED NUMBER SUBTRACTION</vt:lpstr>
      <vt:lpstr>EXAMPLES </vt:lpstr>
      <vt:lpstr>EXAMPLES </vt:lpstr>
      <vt:lpstr>MULTIPLICATION OF SIGNED NUMBERS </vt:lpstr>
      <vt:lpstr>Example </vt:lpstr>
      <vt:lpstr>PowerPoint Presentation</vt:lpstr>
      <vt:lpstr>PowerPoint Presentation</vt:lpstr>
      <vt:lpstr>DIVISION OF SIGNED BINARY NUMBERS</vt:lpstr>
      <vt:lpstr>Example </vt:lpstr>
      <vt:lpstr>PowerPoint Presentation</vt:lpstr>
      <vt:lpstr>Hexadecimal Subtraction</vt:lpstr>
      <vt:lpstr>Hexadecimal Subtraction</vt:lpstr>
      <vt:lpstr>Hexadecimal Subtraction</vt:lpstr>
      <vt:lpstr>Hexadecimal Subtraction Example </vt:lpstr>
      <vt:lpstr>BINARY CODED DECIMAL (BCD)</vt:lpstr>
      <vt:lpstr>THE 8421 BCD CODE</vt:lpstr>
      <vt:lpstr>PowerPoint Presentation</vt:lpstr>
      <vt:lpstr>PowerPoint Presentation</vt:lpstr>
      <vt:lpstr>BCD ADDITION </vt:lpstr>
      <vt:lpstr>EXAMPLE</vt:lpstr>
      <vt:lpstr>PowerPoint Presentation</vt:lpstr>
      <vt:lpstr>THE  GRAY  CODE</vt:lpstr>
      <vt:lpstr>PowerPoint Presentation</vt:lpstr>
      <vt:lpstr>PowerPoint Presentation</vt:lpstr>
      <vt:lpstr>PowerPoint Presentation</vt:lpstr>
      <vt:lpstr>Floating-Point Numbers  (Single-Precision Floating-Point Binary Number)</vt:lpstr>
      <vt:lpstr>Example</vt:lpstr>
      <vt:lpstr>Example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DLD Lecture 2 Number System</dc:title>
  <dc:creator>Abuzar Zafar</dc:creator>
  <cp:lastModifiedBy>fast</cp:lastModifiedBy>
  <cp:revision>114</cp:revision>
  <dcterms:created xsi:type="dcterms:W3CDTF">2022-08-30T05:49:44Z</dcterms:created>
  <dcterms:modified xsi:type="dcterms:W3CDTF">2024-02-15T09:33:47Z</dcterms:modified>
</cp:coreProperties>
</file>